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90764" r:id="rId1"/>
    <p:sldMasterId id="2147490818" r:id="rId2"/>
  </p:sldMasterIdLst>
  <p:notesMasterIdLst>
    <p:notesMasterId r:id="rId8"/>
  </p:notesMasterIdLst>
  <p:handoutMasterIdLst>
    <p:handoutMasterId r:id="rId9"/>
  </p:handoutMasterIdLst>
  <p:sldIdLst>
    <p:sldId id="3777" r:id="rId3"/>
    <p:sldId id="3779" r:id="rId4"/>
    <p:sldId id="3781" r:id="rId5"/>
    <p:sldId id="3778" r:id="rId6"/>
    <p:sldId id="3780" r:id="rId7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000099"/>
    <a:srgbClr val="151C77"/>
    <a:srgbClr val="FF0000"/>
    <a:srgbClr val="DDDDDD"/>
    <a:srgbClr val="CC3300"/>
    <a:srgbClr val="FF3300"/>
    <a:srgbClr val="FFCC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82" autoAdjust="0"/>
    <p:restoredTop sz="94608" autoAdjust="0"/>
  </p:normalViewPr>
  <p:slideViewPr>
    <p:cSldViewPr>
      <p:cViewPr varScale="1">
        <p:scale>
          <a:sx n="51" d="100"/>
          <a:sy n="51" d="100"/>
        </p:scale>
        <p:origin x="1339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828" y="-9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8649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7" tIns="46484" rIns="92967" bIns="46484" numCol="1" anchor="t" anchorCtr="0" compatLnSpc="1">
            <a:prstTxWarp prst="textNoShape">
              <a:avLst/>
            </a:prstTxWarp>
          </a:bodyPr>
          <a:lstStyle>
            <a:lvl1pPr defTabSz="930275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3370" y="2"/>
            <a:ext cx="3037031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7" tIns="46484" rIns="92967" bIns="46484" numCol="1" anchor="t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3327"/>
            <a:ext cx="3038649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7" tIns="46484" rIns="92967" bIns="46484" numCol="1" anchor="b" anchorCtr="0" compatLnSpc="1">
            <a:prstTxWarp prst="textNoShape">
              <a:avLst/>
            </a:prstTxWarp>
          </a:bodyPr>
          <a:lstStyle>
            <a:lvl1pPr defTabSz="930275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3370" y="8823327"/>
            <a:ext cx="3037031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7" tIns="46484" rIns="92967" bIns="46484" numCol="1" anchor="b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sz="1200"/>
            </a:lvl1pPr>
          </a:lstStyle>
          <a:p>
            <a:pPr>
              <a:defRPr/>
            </a:pPr>
            <a:fld id="{0A489889-E08B-4929-927D-D093F7FA40E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96397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38649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7" tIns="46471" rIns="92947" bIns="46471" numCol="1" anchor="t" anchorCtr="0" compatLnSpc="1">
            <a:prstTxWarp prst="textNoShape">
              <a:avLst/>
            </a:prstTxWarp>
          </a:bodyPr>
          <a:lstStyle>
            <a:lvl1pPr defTabSz="930275" eaLnBrk="0" hangingPunct="0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3370" y="0"/>
            <a:ext cx="3037031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7" tIns="46471" rIns="92947" bIns="46471" numCol="1" anchor="t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93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416427"/>
            <a:ext cx="514096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7" tIns="46471" rIns="92947" bIns="464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31265"/>
            <a:ext cx="3038649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7" tIns="46471" rIns="92947" bIns="46471" numCol="1" anchor="b" anchorCtr="0" compatLnSpc="1">
            <a:prstTxWarp prst="textNoShape">
              <a:avLst/>
            </a:prstTxWarp>
          </a:bodyPr>
          <a:lstStyle>
            <a:lvl1pPr defTabSz="930275" eaLnBrk="0" hangingPunct="0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3370" y="8831265"/>
            <a:ext cx="3037031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7" tIns="46471" rIns="92947" bIns="46471" numCol="1" anchor="b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DA4D4060-1C26-4128-B6E6-DB676E9C743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2045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5C27DD3-B513-4A7E-BD00-7FD1E2653664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143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ln/>
        </p:spPr>
      </p:sp>
      <p:sp>
        <p:nvSpPr>
          <p:cNvPr id="143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649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As of: 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D3B5C2-EC04-49D7-817A-08E1C7C68AE1}" type="slidenum">
              <a:rPr lang="en-US"/>
              <a:pPr>
                <a:defRPr/>
              </a:pPr>
              <a:t>‹#›</a:t>
            </a:fld>
            <a:endParaRPr lang="en-US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9194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47B95D-899E-4F36-B249-17B4CB2E22BE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8839740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BD0D6F-B756-44A0-93D5-E33DFC6F8D20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8228934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228600"/>
            <a:ext cx="2076450" cy="6096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28600"/>
            <a:ext cx="6076950" cy="6096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A4368-6FD4-40DE-8B9F-F8E945469ADE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8113833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228600"/>
            <a:ext cx="66294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47800"/>
            <a:ext cx="4076700" cy="4876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10100" y="1447800"/>
            <a:ext cx="4076700" cy="2362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10100" y="3962400"/>
            <a:ext cx="4076700" cy="2362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B86F4C-FCD9-4162-897E-B835419E06E3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30089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228600"/>
            <a:ext cx="662940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81000" y="1447800"/>
            <a:ext cx="8305800" cy="48768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D28439-998D-4377-95AD-93AE2052DA47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3949202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over_B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3"/>
          <p:cNvSpPr>
            <a:spLocks noChangeArrowheads="1"/>
          </p:cNvSpPr>
          <p:nvPr userDrawn="1"/>
        </p:nvSpPr>
        <p:spPr bwMode="auto">
          <a:xfrm>
            <a:off x="4648200" y="6400808"/>
            <a:ext cx="448945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500" b="1" i="1" dirty="0">
                <a:solidFill>
                  <a:srgbClr val="FFFFFF"/>
                </a:solidFill>
                <a:latin typeface="Arial Narrow" pitchFamily="34" charset="0"/>
              </a:rPr>
              <a:t>“Making the Most of Our Dollars and Sense”</a:t>
            </a:r>
          </a:p>
        </p:txBody>
      </p:sp>
    </p:spTree>
    <p:extLst>
      <p:ext uri="{BB962C8B-B14F-4D97-AF65-F5344CB8AC3E}">
        <p14:creationId xmlns:p14="http://schemas.microsoft.com/office/powerpoint/2010/main" val="2013765153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98DEEB-062C-42E1-9659-B604BE11F9C7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295462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8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5BA73D-E161-4C53-AE01-F69911DE93B6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9485521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47800"/>
            <a:ext cx="40767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447800"/>
            <a:ext cx="40767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EC6EF2-503E-4D97-8148-ED8C25A91A3C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383113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447785-C73C-4F4B-81C0-9BBB41BFBC72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540225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9D9FE7-2627-459E-AAA1-4482D07EE9F8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0925186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959F7B-AE77-4BFE-9D41-8C1112F519D7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7763968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3AAD44-AE36-48E6-9FA6-A6E21F1F1273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714789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2" Type="http://schemas.openxmlformats.org/officeDocument/2006/relationships/slideLayout" Target="../slideLayouts/slideLayout3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24625"/>
            <a:ext cx="1219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>
                <a:solidFill>
                  <a:srgbClr val="969696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/>
              <a:t>As of: 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88300" y="6524625"/>
            <a:ext cx="1143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000">
                <a:solidFill>
                  <a:srgbClr val="969696"/>
                </a:solidFill>
                <a:latin typeface="+mn-lt"/>
              </a:defRPr>
            </a:lvl1pPr>
          </a:lstStyle>
          <a:p>
            <a:pPr>
              <a:defRPr/>
            </a:pPr>
            <a:fld id="{902BA66A-AE71-4C15-83DC-437D2873D058}" type="slidenum">
              <a:rPr lang="en-US"/>
              <a:pPr>
                <a:defRPr/>
              </a:pPr>
              <a:t>‹#›</a:t>
            </a:fld>
            <a:endParaRPr lang="en-US" dirty="0">
              <a:solidFill>
                <a:srgbClr val="808080"/>
              </a:solidFill>
            </a:endParaRP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1196411" y="6519446"/>
            <a:ext cx="6553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1600" b="1" i="1" dirty="0">
                <a:solidFill>
                  <a:schemeClr val="accent6">
                    <a:lumMod val="75000"/>
                  </a:schemeClr>
                </a:solidFill>
                <a:latin typeface="Century Schoolbook" pitchFamily="18" charset="0"/>
              </a:rPr>
              <a:t>Airmen – Readiness – Culture</a:t>
            </a:r>
            <a:r>
              <a:rPr lang="en-US" sz="1600" b="1" i="1" baseline="0" dirty="0">
                <a:solidFill>
                  <a:schemeClr val="accent6">
                    <a:lumMod val="75000"/>
                  </a:schemeClr>
                </a:solidFill>
                <a:latin typeface="Century Schoolbook" pitchFamily="18" charset="0"/>
              </a:rPr>
              <a:t> </a:t>
            </a:r>
            <a:endParaRPr lang="en-US" sz="1600" b="1" i="1" dirty="0">
              <a:solidFill>
                <a:schemeClr val="accent6">
                  <a:lumMod val="75000"/>
                </a:schemeClr>
              </a:solidFill>
              <a:latin typeface="Century Schoolbook" pitchFamily="18" charset="0"/>
            </a:endParaRP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663700" y="76200"/>
            <a:ext cx="7143751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Mission Priority Check Up</a:t>
            </a:r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381000" y="12319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276225" y="1504950"/>
            <a:ext cx="8397875" cy="474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0"/>
            <a:r>
              <a:rPr lang="en-US" dirty="0"/>
              <a:t>2nd Bullet</a:t>
            </a:r>
          </a:p>
        </p:txBody>
      </p:sp>
      <p:pic>
        <p:nvPicPr>
          <p:cNvPr id="1033" name="Picture 9" descr="100 AR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9242" y="50802"/>
            <a:ext cx="1149351" cy="1131888"/>
          </a:xfrm>
          <a:prstGeom prst="rect">
            <a:avLst/>
          </a:prstGeom>
          <a:noFill/>
          <a:effectLst>
            <a:outerShdw dist="35921" dir="2700000" algn="ctr" rotWithShape="0">
              <a:srgbClr val="808080"/>
            </a:outerShdw>
          </a:effectLst>
        </p:spPr>
      </p:pic>
    </p:spTree>
    <p:extLst>
      <p:ext uri="{BB962C8B-B14F-4D97-AF65-F5344CB8AC3E}">
        <p14:creationId xmlns:p14="http://schemas.microsoft.com/office/powerpoint/2010/main" val="4168869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0765" r:id="rId1"/>
  </p:sldLayoutIdLst>
  <p:hf hdr="0" ft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i="1" baseline="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 i="1">
          <a:solidFill>
            <a:srgbClr val="151C77"/>
          </a:solidFill>
          <a:latin typeface="Arial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 i="1">
          <a:solidFill>
            <a:srgbClr val="151C77"/>
          </a:solidFill>
          <a:latin typeface="Arial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 i="1">
          <a:solidFill>
            <a:srgbClr val="151C77"/>
          </a:solidFill>
          <a:latin typeface="Arial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 i="1">
          <a:solidFill>
            <a:srgbClr val="151C77"/>
          </a:solidFill>
          <a:latin typeface="Arial" pitchFamily="34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3600" b="1" i="1">
          <a:solidFill>
            <a:srgbClr val="151C77"/>
          </a:solidFill>
          <a:latin typeface="Arial" pitchFamily="34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3600" b="1" i="1">
          <a:solidFill>
            <a:srgbClr val="151C77"/>
          </a:solidFill>
          <a:latin typeface="Arial" pitchFamily="34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3600" b="1" i="1">
          <a:solidFill>
            <a:srgbClr val="151C77"/>
          </a:solidFill>
          <a:latin typeface="Arial" pitchFamily="34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3600" b="1" i="1">
          <a:solidFill>
            <a:srgbClr val="151C77"/>
          </a:solidFill>
          <a:latin typeface="Arial" pitchFamily="34" charset="0"/>
        </a:defRPr>
      </a:lvl9pPr>
    </p:titleStyle>
    <p:bodyStyle>
      <a:lvl1pPr marL="285750" indent="-285750" algn="l" rtl="0" eaLnBrk="0" fontAlgn="base" hangingPunct="0">
        <a:spcBef>
          <a:spcPct val="50000"/>
        </a:spcBef>
        <a:spcAft>
          <a:spcPct val="0"/>
        </a:spcAft>
        <a:buClr>
          <a:srgbClr val="151C77"/>
        </a:buClr>
        <a:buSzPct val="80000"/>
        <a:buFont typeface="Wingdings" pitchFamily="2" charset="2"/>
        <a:buChar char="n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688975" indent="-282575" algn="l" rtl="0" eaLnBrk="0" fontAlgn="base" hangingPunct="0">
        <a:spcBef>
          <a:spcPct val="25000"/>
        </a:spcBef>
        <a:spcAft>
          <a:spcPct val="0"/>
        </a:spcAft>
        <a:buClr>
          <a:srgbClr val="151C77"/>
        </a:buClr>
        <a:buSzPct val="80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2pPr>
      <a:lvl3pPr marL="1027113" indent="-223838" algn="l" rtl="0" eaLnBrk="0" fontAlgn="base" hangingPunct="0">
        <a:spcBef>
          <a:spcPct val="25000"/>
        </a:spcBef>
        <a:spcAft>
          <a:spcPct val="0"/>
        </a:spcAft>
        <a:buClr>
          <a:srgbClr val="151C77"/>
        </a:buClr>
        <a:buSzPct val="80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lr>
          <a:srgbClr val="151C77"/>
        </a:buClr>
        <a:buSzPct val="80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nside_A_bottom"/>
          <p:cNvPicPr>
            <a:picLocks noChangeAspect="1" noChangeArrowheads="1"/>
          </p:cNvPicPr>
          <p:nvPr userDrawn="1"/>
        </p:nvPicPr>
        <p:blipFill>
          <a:blip r:embed="rId15" cstate="print"/>
          <a:srcRect t="34546"/>
          <a:stretch>
            <a:fillRect/>
          </a:stretch>
        </p:blipFill>
        <p:spPr bwMode="auto">
          <a:xfrm>
            <a:off x="0" y="6629400"/>
            <a:ext cx="914558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057400" y="228600"/>
            <a:ext cx="6629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22221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82000" y="6629400"/>
            <a:ext cx="685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000" b="1">
                <a:solidFill>
                  <a:schemeClr val="bg1"/>
                </a:solidFill>
                <a:latin typeface="Arial" charset="0"/>
              </a:defRPr>
            </a:lvl1pPr>
          </a:lstStyle>
          <a:p>
            <a:pPr algn="ctr" eaLnBrk="0" hangingPunct="0">
              <a:defRPr/>
            </a:pPr>
            <a:fld id="{0F3507D1-E02E-45C4-8FDB-30CDDB24132D}" type="slidenum">
              <a:rPr lang="en-US">
                <a:solidFill>
                  <a:srgbClr val="FFFFFF"/>
                </a:solidFill>
              </a:rPr>
              <a:pPr algn="ctr" eaLnBrk="0" hangingPunct="0"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029" name="Picture 5" descr="inside_top_logo_1"/>
          <p:cNvPicPr>
            <a:picLocks noChangeAspect="1" noChangeArrowheads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106365" y="0"/>
            <a:ext cx="1189037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2214" name="Line 6"/>
          <p:cNvSpPr>
            <a:spLocks noChangeShapeType="1"/>
          </p:cNvSpPr>
          <p:nvPr userDrawn="1"/>
        </p:nvSpPr>
        <p:spPr bwMode="auto">
          <a:xfrm>
            <a:off x="152400" y="1219200"/>
            <a:ext cx="8839200" cy="0"/>
          </a:xfrm>
          <a:prstGeom prst="line">
            <a:avLst/>
          </a:prstGeom>
          <a:noFill/>
          <a:ln w="41275">
            <a:solidFill>
              <a:srgbClr val="345A75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  <a:defRPr/>
            </a:pPr>
            <a:endParaRPr lang="en-US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447800"/>
            <a:ext cx="8305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2216" name="Rectangle 8"/>
          <p:cNvSpPr>
            <a:spLocks noChangeArrowheads="1"/>
          </p:cNvSpPr>
          <p:nvPr userDrawn="1"/>
        </p:nvSpPr>
        <p:spPr bwMode="auto">
          <a:xfrm>
            <a:off x="-36655" y="6572257"/>
            <a:ext cx="3772186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1400" b="1" i="1" dirty="0">
                <a:solidFill>
                  <a:srgbClr val="FFFFFF"/>
                </a:solidFill>
                <a:latin typeface="Arial" charset="0"/>
              </a:rPr>
              <a:t>Making the Most of Our Dollars and Sense</a:t>
            </a:r>
          </a:p>
        </p:txBody>
      </p:sp>
    </p:spTree>
    <p:extLst>
      <p:ext uri="{BB962C8B-B14F-4D97-AF65-F5344CB8AC3E}">
        <p14:creationId xmlns:p14="http://schemas.microsoft.com/office/powerpoint/2010/main" val="1215027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0819" r:id="rId1"/>
    <p:sldLayoutId id="2147490820" r:id="rId2"/>
    <p:sldLayoutId id="2147490821" r:id="rId3"/>
    <p:sldLayoutId id="2147490822" r:id="rId4"/>
    <p:sldLayoutId id="2147490823" r:id="rId5"/>
    <p:sldLayoutId id="2147490824" r:id="rId6"/>
    <p:sldLayoutId id="2147490825" r:id="rId7"/>
    <p:sldLayoutId id="2147490826" r:id="rId8"/>
    <p:sldLayoutId id="2147490827" r:id="rId9"/>
    <p:sldLayoutId id="2147490828" r:id="rId10"/>
    <p:sldLayoutId id="2147490829" r:id="rId11"/>
    <p:sldLayoutId id="2147490830" r:id="rId12"/>
    <p:sldLayoutId id="2147490831" r:id="rId13"/>
  </p:sldLayoutIdLst>
  <p:transition/>
  <p:hf hdr="0" ft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45A75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45A75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45A75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45A75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45A75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345A75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345A75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345A75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345A75"/>
          </a:solidFill>
          <a:latin typeface="Arial" charset="0"/>
        </a:defRPr>
      </a:lvl9pPr>
    </p:titleStyle>
    <p:bodyStyle>
      <a:lvl1pPr marL="288925" indent="-288925" algn="l" rtl="0" eaLnBrk="0" fontAlgn="base" hangingPunct="0">
        <a:spcBef>
          <a:spcPct val="20000"/>
        </a:spcBef>
        <a:spcAft>
          <a:spcPct val="0"/>
        </a:spcAft>
        <a:buClr>
          <a:srgbClr val="345A75"/>
        </a:buClr>
        <a:buSzPct val="80000"/>
        <a:buFont typeface="Wingdings" pitchFamily="2" charset="2"/>
        <a:buChar char="Ø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27063" indent="-223838" algn="l" rtl="0" eaLnBrk="0" fontAlgn="base" hangingPunct="0">
        <a:spcBef>
          <a:spcPct val="20000"/>
        </a:spcBef>
        <a:spcAft>
          <a:spcPct val="0"/>
        </a:spcAft>
        <a:buClr>
          <a:srgbClr val="345A75"/>
        </a:buClr>
        <a:buSzPct val="80000"/>
        <a:buFont typeface="Times" pitchFamily="18" charset="0"/>
        <a:buChar char="•"/>
        <a:defRPr sz="2000" b="1">
          <a:solidFill>
            <a:schemeClr val="tx1"/>
          </a:solidFill>
          <a:latin typeface="+mn-lt"/>
        </a:defRPr>
      </a:lvl2pPr>
      <a:lvl3pPr marL="979488" indent="-238125" algn="l" rtl="0" eaLnBrk="0" fontAlgn="base" hangingPunct="0">
        <a:spcBef>
          <a:spcPct val="20000"/>
        </a:spcBef>
        <a:spcAft>
          <a:spcPct val="0"/>
        </a:spcAft>
        <a:buClr>
          <a:srgbClr val="345A75"/>
        </a:buClr>
        <a:buSzPct val="80000"/>
        <a:buFont typeface="Times" pitchFamily="18" charset="0"/>
        <a:buChar char="–"/>
        <a:defRPr>
          <a:solidFill>
            <a:schemeClr val="tx1"/>
          </a:solidFill>
          <a:latin typeface="+mn-lt"/>
        </a:defRPr>
      </a:lvl3pPr>
      <a:lvl4pPr marL="1271588" indent="-177800" algn="l" rtl="0" eaLnBrk="0" fontAlgn="base" hangingPunct="0">
        <a:spcBef>
          <a:spcPct val="20000"/>
        </a:spcBef>
        <a:spcAft>
          <a:spcPct val="0"/>
        </a:spcAft>
        <a:buClr>
          <a:srgbClr val="345A75"/>
        </a:buClr>
        <a:buSzPct val="8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4pPr>
      <a:lvl5pPr marL="1604963" indent="-179388" algn="l" rtl="0" eaLnBrk="0" fontAlgn="base" hangingPunct="0">
        <a:spcBef>
          <a:spcPct val="20000"/>
        </a:spcBef>
        <a:spcAft>
          <a:spcPct val="0"/>
        </a:spcAft>
        <a:buClr>
          <a:srgbClr val="345A75"/>
        </a:buClr>
        <a:buSzPct val="8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5pPr>
      <a:lvl6pPr marL="2062163" indent="-179388" algn="l" rtl="0" fontAlgn="base">
        <a:spcBef>
          <a:spcPct val="20000"/>
        </a:spcBef>
        <a:spcAft>
          <a:spcPct val="0"/>
        </a:spcAft>
        <a:buClr>
          <a:srgbClr val="345A75"/>
        </a:buClr>
        <a:buSzPct val="80000"/>
        <a:buFont typeface="Times" pitchFamily="116" charset="0"/>
        <a:buChar char="•"/>
        <a:defRPr sz="2000">
          <a:solidFill>
            <a:schemeClr val="tx1"/>
          </a:solidFill>
          <a:latin typeface="+mn-lt"/>
        </a:defRPr>
      </a:lvl6pPr>
      <a:lvl7pPr marL="2519363" indent="-179388" algn="l" rtl="0" fontAlgn="base">
        <a:spcBef>
          <a:spcPct val="20000"/>
        </a:spcBef>
        <a:spcAft>
          <a:spcPct val="0"/>
        </a:spcAft>
        <a:buClr>
          <a:srgbClr val="345A75"/>
        </a:buClr>
        <a:buSzPct val="80000"/>
        <a:buFont typeface="Times" pitchFamily="116" charset="0"/>
        <a:buChar char="•"/>
        <a:defRPr sz="2000">
          <a:solidFill>
            <a:schemeClr val="tx1"/>
          </a:solidFill>
          <a:latin typeface="+mn-lt"/>
        </a:defRPr>
      </a:lvl7pPr>
      <a:lvl8pPr marL="2976563" indent="-179388" algn="l" rtl="0" fontAlgn="base">
        <a:spcBef>
          <a:spcPct val="20000"/>
        </a:spcBef>
        <a:spcAft>
          <a:spcPct val="0"/>
        </a:spcAft>
        <a:buClr>
          <a:srgbClr val="345A75"/>
        </a:buClr>
        <a:buSzPct val="80000"/>
        <a:buFont typeface="Times" pitchFamily="116" charset="0"/>
        <a:buChar char="•"/>
        <a:defRPr sz="2000">
          <a:solidFill>
            <a:schemeClr val="tx1"/>
          </a:solidFill>
          <a:latin typeface="+mn-lt"/>
        </a:defRPr>
      </a:lvl8pPr>
      <a:lvl9pPr marL="3433763" indent="-179388" algn="l" rtl="0" fontAlgn="base">
        <a:spcBef>
          <a:spcPct val="20000"/>
        </a:spcBef>
        <a:spcAft>
          <a:spcPct val="0"/>
        </a:spcAft>
        <a:buClr>
          <a:srgbClr val="345A75"/>
        </a:buClr>
        <a:buSzPct val="80000"/>
        <a:buFont typeface="Times" pitchFamily="116" charset="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219200"/>
            <a:ext cx="830580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900" dirty="0"/>
          </a:p>
          <a:p>
            <a:r>
              <a:rPr lang="en-US" b="1" dirty="0"/>
              <a:t>Licensed &amp; Credentialed</a:t>
            </a:r>
          </a:p>
          <a:p>
            <a:r>
              <a:rPr lang="en-US" b="1" dirty="0"/>
              <a:t>Master’s–level Therapists </a:t>
            </a:r>
          </a:p>
          <a:p>
            <a:r>
              <a:rPr lang="en-US" b="1" dirty="0"/>
              <a:t>Providing:</a:t>
            </a:r>
          </a:p>
        </p:txBody>
      </p:sp>
      <p:sp>
        <p:nvSpPr>
          <p:cNvPr id="76803" name="Rectangle 2"/>
          <p:cNvSpPr>
            <a:spLocks noGrp="1" noChangeArrowheads="1"/>
          </p:cNvSpPr>
          <p:nvPr>
            <p:ph type="title"/>
          </p:nvPr>
        </p:nvSpPr>
        <p:spPr>
          <a:xfrm>
            <a:off x="-76200" y="207963"/>
            <a:ext cx="9020175" cy="1143000"/>
          </a:xfrm>
        </p:spPr>
        <p:txBody>
          <a:bodyPr/>
          <a:lstStyle/>
          <a:p>
            <a:r>
              <a:rPr lang="en-US" sz="3200" dirty="0"/>
              <a:t>COVID 19 </a:t>
            </a:r>
            <a:br>
              <a:rPr lang="en-US" sz="3200" dirty="0"/>
            </a:br>
            <a:r>
              <a:rPr lang="en-US" sz="3200" dirty="0"/>
              <a:t>Resilience Toolkit </a:t>
            </a:r>
            <a:br>
              <a:rPr lang="en-US" sz="3200" dirty="0">
                <a:solidFill>
                  <a:srgbClr val="151C77"/>
                </a:solidFill>
              </a:rPr>
            </a:br>
            <a:endParaRPr lang="en-US" sz="2800" dirty="0">
              <a:solidFill>
                <a:srgbClr val="151C77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8001000" y="6524625"/>
            <a:ext cx="1143000" cy="3048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EB72E9A-DA5A-4B7C-9B24-60B3203F926E}" type="slidenum">
              <a:rPr lang="en-US"/>
              <a:pPr>
                <a:defRPr/>
              </a:pPr>
              <a:t>1</a:t>
            </a:fld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76806" name="Rectangle 5"/>
          <p:cNvSpPr>
            <a:spLocks noChangeArrowheads="1"/>
          </p:cNvSpPr>
          <p:nvPr/>
        </p:nvSpPr>
        <p:spPr bwMode="auto">
          <a:xfrm>
            <a:off x="-69574" y="1219200"/>
            <a:ext cx="8763000" cy="530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br>
              <a:rPr lang="en-US" sz="4400" b="1" dirty="0">
                <a:solidFill>
                  <a:srgbClr val="151C77"/>
                </a:solidFill>
                <a:latin typeface="Arial" pitchFamily="34" charset="0"/>
              </a:rPr>
            </a:br>
            <a:endParaRPr lang="en-US" sz="4400" b="1" dirty="0"/>
          </a:p>
        </p:txBody>
      </p:sp>
      <p:sp>
        <p:nvSpPr>
          <p:cNvPr id="76807" name="Rectangle 6"/>
          <p:cNvSpPr>
            <a:spLocks noChangeArrowheads="1"/>
          </p:cNvSpPr>
          <p:nvPr/>
        </p:nvSpPr>
        <p:spPr bwMode="auto">
          <a:xfrm>
            <a:off x="4924279" y="4632174"/>
            <a:ext cx="3663951" cy="109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endParaRPr lang="en-US" sz="2000" dirty="0">
              <a:latin typeface="Arial" pitchFamily="34" charset="0"/>
            </a:endParaRPr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2362200" y="1752600"/>
            <a:ext cx="0" cy="2057400"/>
          </a:xfrm>
          <a:prstGeom prst="line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 flipV="1">
            <a:off x="2590800" y="3352800"/>
            <a:ext cx="0" cy="2514600"/>
          </a:xfrm>
          <a:prstGeom prst="line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/>
          <p:nvPr/>
        </p:nvCxnSpPr>
        <p:spPr bwMode="auto">
          <a:xfrm flipH="1">
            <a:off x="914400" y="1447800"/>
            <a:ext cx="1524000" cy="3723484"/>
          </a:xfrm>
          <a:prstGeom prst="line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 flipH="1">
            <a:off x="1849485" y="1447800"/>
            <a:ext cx="360315" cy="914400"/>
          </a:xfrm>
          <a:prstGeom prst="line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>
            <a:off x="1371600" y="1905000"/>
            <a:ext cx="0" cy="0"/>
          </a:xfrm>
          <a:prstGeom prst="line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026" name="Picture 2" descr="EAP facebook cover-0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1256823"/>
            <a:ext cx="4943475" cy="1791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306379" y="2432196"/>
            <a:ext cx="27717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Available 24/7 /365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1535" y="2967148"/>
            <a:ext cx="452133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/>
              <a:t>Providing Employee Assistance: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/>
              <a:t>Work-related problems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/>
              <a:t>Marital/family/relationship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/>
              <a:t>Traumatic events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/>
              <a:t>Crisis intervention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/>
              <a:t>Substance abuse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/>
              <a:t>Free Legal and financial advice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/>
              <a:t>Six therapy sessions/w therapist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629979" y="3122287"/>
            <a:ext cx="442829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/>
              <a:t>Plus, Interactive website, Educational seminars &amp; webinars, and Educational kits upon request</a:t>
            </a:r>
          </a:p>
          <a:p>
            <a:r>
              <a:rPr lang="en-US" dirty="0"/>
              <a:t>Eligible beneficiaries:                                                                                                 US GS and NAF, their spouse or domestic partner and children</a:t>
            </a:r>
          </a:p>
        </p:txBody>
      </p:sp>
    </p:spTree>
    <p:extLst>
      <p:ext uri="{BB962C8B-B14F-4D97-AF65-F5344CB8AC3E}">
        <p14:creationId xmlns:p14="http://schemas.microsoft.com/office/powerpoint/2010/main" val="1839724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Mental &amp; Emotional Support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DD3B5C2-EC04-49D7-817A-08E1C7C68AE1}" type="slidenum">
              <a:rPr lang="en-US" smtClean="0"/>
              <a:pPr>
                <a:defRPr/>
              </a:pPr>
              <a:t>2</a:t>
            </a:fld>
            <a:endParaRPr lang="en-US" dirty="0">
              <a:solidFill>
                <a:srgbClr val="808080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3742461"/>
              </p:ext>
            </p:extLst>
          </p:nvPr>
        </p:nvGraphicFramePr>
        <p:xfrm>
          <a:off x="304800" y="1333325"/>
          <a:ext cx="8502650" cy="502338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84586">
                  <a:extLst>
                    <a:ext uri="{9D8B030D-6E8A-4147-A177-3AD203B41FA5}">
                      <a16:colId xmlns:a16="http://schemas.microsoft.com/office/drawing/2014/main" val="1430974650"/>
                    </a:ext>
                  </a:extLst>
                </a:gridCol>
                <a:gridCol w="1319042">
                  <a:extLst>
                    <a:ext uri="{9D8B030D-6E8A-4147-A177-3AD203B41FA5}">
                      <a16:colId xmlns:a16="http://schemas.microsoft.com/office/drawing/2014/main" val="847180966"/>
                    </a:ext>
                  </a:extLst>
                </a:gridCol>
                <a:gridCol w="2306572">
                  <a:extLst>
                    <a:ext uri="{9D8B030D-6E8A-4147-A177-3AD203B41FA5}">
                      <a16:colId xmlns:a16="http://schemas.microsoft.com/office/drawing/2014/main" val="938012102"/>
                    </a:ext>
                  </a:extLst>
                </a:gridCol>
                <a:gridCol w="3092450">
                  <a:extLst>
                    <a:ext uri="{9D8B030D-6E8A-4147-A177-3AD203B41FA5}">
                      <a16:colId xmlns:a16="http://schemas.microsoft.com/office/drawing/2014/main" val="2082876624"/>
                    </a:ext>
                  </a:extLst>
                </a:gridCol>
              </a:tblGrid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Helping Agency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Helpline Numbers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Website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Description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57292069"/>
                  </a:ext>
                </a:extLst>
              </a:tr>
              <a:tr h="204952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extLst>
                  <a:ext uri="{0D108BD9-81ED-4DB2-BD59-A6C34878D82A}">
                    <a16:rowId xmlns:a16="http://schemas.microsoft.com/office/drawing/2014/main" val="112721008"/>
                  </a:ext>
                </a:extLst>
              </a:tr>
              <a:tr h="176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Anxiety UK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03444 775 774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sng" strike="noStrike" dirty="0">
                          <a:effectLst/>
                        </a:rPr>
                        <a:t>www.anxietyuk.org.uk/</a:t>
                      </a:r>
                      <a:endParaRPr lang="en-US" sz="1100" b="0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Anxiety Support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extLst>
                  <a:ext uri="{0D108BD9-81ED-4DB2-BD59-A6C34878D82A}">
                    <a16:rowId xmlns:a16="http://schemas.microsoft.com/office/drawing/2014/main" val="805114848"/>
                  </a:ext>
                </a:extLst>
              </a:tr>
              <a:tr h="176048">
                <a:tc>
                  <a:txBody>
                    <a:bodyPr/>
                    <a:lstStyle/>
                    <a:p>
                      <a:pPr algn="l" fontAlgn="b"/>
                      <a:endParaRPr lang="en-US" sz="1100" u="none" strike="noStrike" dirty="0">
                        <a:effectLst/>
                      </a:endParaRPr>
                    </a:p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Bipolar UK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0333 323 3880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sng" strike="noStrike" dirty="0">
                          <a:effectLst/>
                        </a:rPr>
                        <a:t>www.bipolaruk.org.uk</a:t>
                      </a:r>
                      <a:endParaRPr lang="en-US" sz="1100" b="0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Bipolar Support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extLst>
                  <a:ext uri="{0D108BD9-81ED-4DB2-BD59-A6C34878D82A}">
                    <a16:rowId xmlns:a16="http://schemas.microsoft.com/office/drawing/2014/main" val="43653315"/>
                  </a:ext>
                </a:extLst>
              </a:tr>
              <a:tr h="35209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Mental Health Foundation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sng" strike="noStrike" dirty="0">
                          <a:effectLst/>
                        </a:rPr>
                        <a:t>www.mentalhealth.org.uk/</a:t>
                      </a:r>
                      <a:endParaRPr lang="en-US" sz="1100" b="0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General Mental Health Support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extLst>
                  <a:ext uri="{0D108BD9-81ED-4DB2-BD59-A6C34878D82A}">
                    <a16:rowId xmlns:a16="http://schemas.microsoft.com/office/drawing/2014/main" val="1059311299"/>
                  </a:ext>
                </a:extLst>
              </a:tr>
              <a:tr h="35209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Mind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0300 123 3393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sng" strike="noStrike" dirty="0">
                          <a:effectLst/>
                        </a:rPr>
                        <a:t>www.mind.org.uk</a:t>
                      </a:r>
                      <a:endParaRPr lang="en-US" sz="1100" b="0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General Mental Health Support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extLst>
                  <a:ext uri="{0D108BD9-81ED-4DB2-BD59-A6C34878D82A}">
                    <a16:rowId xmlns:a16="http://schemas.microsoft.com/office/drawing/2014/main" val="2843847726"/>
                  </a:ext>
                </a:extLst>
              </a:tr>
              <a:tr h="35209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OCD Action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0845 390 6232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sng" strike="noStrike" dirty="0">
                          <a:effectLst/>
                        </a:rPr>
                        <a:t>www.ocdaction.org.uk/</a:t>
                      </a:r>
                      <a:endParaRPr lang="en-US" sz="1100" b="0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OCD Support - Obsessive Compulsive Disorder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extLst>
                  <a:ext uri="{0D108BD9-81ED-4DB2-BD59-A6C34878D82A}">
                    <a16:rowId xmlns:a16="http://schemas.microsoft.com/office/drawing/2014/main" val="3507800522"/>
                  </a:ext>
                </a:extLst>
              </a:tr>
              <a:tr h="35209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OCD UK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03323 127890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sng" strike="noStrike" dirty="0">
                          <a:effectLst/>
                        </a:rPr>
                        <a:t>www.ocduk.org/</a:t>
                      </a:r>
                      <a:endParaRPr lang="en-US" sz="1100" b="0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OCD Support - Obsessive Compulsive Disorder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extLst>
                  <a:ext uri="{0D108BD9-81ED-4DB2-BD59-A6C34878D82A}">
                    <a16:rowId xmlns:a16="http://schemas.microsoft.com/office/drawing/2014/main" val="541542452"/>
                  </a:ext>
                </a:extLst>
              </a:tr>
              <a:tr h="35209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PAPYRUS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0800 068 4141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sng" strike="noStrike" dirty="0">
                          <a:effectLst/>
                        </a:rPr>
                        <a:t>https://papyrus-uk.org/</a:t>
                      </a:r>
                      <a:endParaRPr lang="en-US" sz="1100" b="0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Emotional Support for Suicide Ideation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extLst>
                  <a:ext uri="{0D108BD9-81ED-4DB2-BD59-A6C34878D82A}">
                    <a16:rowId xmlns:a16="http://schemas.microsoft.com/office/drawing/2014/main" val="613634206"/>
                  </a:ext>
                </a:extLst>
              </a:tr>
              <a:tr h="352097">
                <a:tc>
                  <a:txBody>
                    <a:bodyPr/>
                    <a:lstStyle/>
                    <a:p>
                      <a:pPr algn="l" fontAlgn="b"/>
                      <a:endParaRPr lang="en-US" sz="1100" u="none" strike="noStrike" dirty="0">
                        <a:effectLst/>
                      </a:endParaRPr>
                    </a:p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Rethink Mental Illness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0300 5000 927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sng" strike="noStrike" dirty="0">
                          <a:effectLst/>
                        </a:rPr>
                        <a:t>www.rethink.org/</a:t>
                      </a:r>
                      <a:endParaRPr lang="en-US" sz="1100" b="0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Mental Illness Support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extLst>
                  <a:ext uri="{0D108BD9-81ED-4DB2-BD59-A6C34878D82A}">
                    <a16:rowId xmlns:a16="http://schemas.microsoft.com/office/drawing/2014/main" val="2072726099"/>
                  </a:ext>
                </a:extLst>
              </a:tr>
              <a:tr h="225970">
                <a:tc>
                  <a:txBody>
                    <a:bodyPr/>
                    <a:lstStyle/>
                    <a:p>
                      <a:pPr algn="l" fontAlgn="b"/>
                      <a:endParaRPr lang="en-US" sz="1100" u="none" strike="noStrike" dirty="0">
                        <a:effectLst/>
                      </a:endParaRPr>
                    </a:p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Samaritans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116 123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sng" strike="noStrike" dirty="0">
                          <a:effectLst/>
                        </a:rPr>
                        <a:t>www.samaritans.org/</a:t>
                      </a:r>
                    </a:p>
                  </a:txBody>
                  <a:tcPr marL="8178" marR="8178" marT="81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Emotional Support for Suicide Ideation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extLst>
                  <a:ext uri="{0D108BD9-81ED-4DB2-BD59-A6C34878D82A}">
                    <a16:rowId xmlns:a16="http://schemas.microsoft.com/office/drawing/2014/main" val="1758999288"/>
                  </a:ext>
                </a:extLst>
              </a:tr>
              <a:tr h="35209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RAF </a:t>
                      </a:r>
                      <a:r>
                        <a:rPr lang="en-US" sz="1100" u="none" strike="noStrike" dirty="0" err="1">
                          <a:effectLst/>
                        </a:rPr>
                        <a:t>Lakenheath</a:t>
                      </a:r>
                      <a:r>
                        <a:rPr lang="en-US" sz="1100" u="none" strike="noStrike" dirty="0">
                          <a:effectLst/>
                        </a:rPr>
                        <a:t> SAPR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07809 603815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sng" strike="noStrike" dirty="0">
                          <a:effectLst/>
                        </a:rPr>
                        <a:t>www.lakenheath.af.mil/About-Us/SAPR/</a:t>
                      </a:r>
                    </a:p>
                  </a:txBody>
                  <a:tcPr marL="8178" marR="8178" marT="81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Sexual Assault Support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extLst>
                  <a:ext uri="{0D108BD9-81ED-4DB2-BD59-A6C34878D82A}">
                    <a16:rowId xmlns:a16="http://schemas.microsoft.com/office/drawing/2014/main" val="125523693"/>
                  </a:ext>
                </a:extLst>
              </a:tr>
              <a:tr h="176048">
                <a:tc>
                  <a:txBody>
                    <a:bodyPr/>
                    <a:lstStyle/>
                    <a:p>
                      <a:pPr algn="l" fontAlgn="b"/>
                      <a:endParaRPr lang="en-US" sz="1100" u="none" strike="noStrike" dirty="0">
                        <a:effectLst/>
                      </a:endParaRPr>
                    </a:p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RAF </a:t>
                      </a:r>
                      <a:r>
                        <a:rPr lang="en-US" sz="1100" u="none" strike="noStrike" dirty="0" err="1">
                          <a:effectLst/>
                        </a:rPr>
                        <a:t>Mildehhall</a:t>
                      </a:r>
                      <a:r>
                        <a:rPr lang="en-US" sz="1100" u="none" strike="noStrike" dirty="0">
                          <a:effectLst/>
                        </a:rPr>
                        <a:t> SAPR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01638 545723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sng" strike="noStrike" dirty="0">
                          <a:effectLst/>
                        </a:rPr>
                        <a:t>www.mildenhall.af.mil/Info/SAPR/</a:t>
                      </a:r>
                      <a:endParaRPr lang="en-US" sz="1100" b="0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Sexual Assault Support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extLst>
                  <a:ext uri="{0D108BD9-81ED-4DB2-BD59-A6C34878D82A}">
                    <a16:rowId xmlns:a16="http://schemas.microsoft.com/office/drawing/2014/main" val="2838232000"/>
                  </a:ext>
                </a:extLst>
              </a:tr>
              <a:tr h="215461">
                <a:tc>
                  <a:txBody>
                    <a:bodyPr/>
                    <a:lstStyle/>
                    <a:p>
                      <a:pPr algn="l" fontAlgn="b"/>
                      <a:endParaRPr lang="en-US" sz="1100" u="none" strike="noStrike" dirty="0">
                        <a:effectLst/>
                      </a:endParaRPr>
                    </a:p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NSPCC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0808 800 5000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sng" strike="noStrike" dirty="0">
                          <a:effectLst/>
                        </a:rPr>
                        <a:t>www.nspcc.org.uk/</a:t>
                      </a:r>
                      <a:endParaRPr lang="en-US" sz="1100" b="0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Child Abuse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extLst>
                  <a:ext uri="{0D108BD9-81ED-4DB2-BD59-A6C34878D82A}">
                    <a16:rowId xmlns:a16="http://schemas.microsoft.com/office/drawing/2014/main" val="3357413776"/>
                  </a:ext>
                </a:extLst>
              </a:tr>
              <a:tr h="26801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Refuge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0808 2000 247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sng" strike="noStrike" dirty="0">
                          <a:effectLst/>
                        </a:rPr>
                        <a:t>www.refuge.org.uk/</a:t>
                      </a:r>
                      <a:endParaRPr lang="en-US" sz="1100" b="0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Women &amp; Children Domestic Violence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extLst>
                  <a:ext uri="{0D108BD9-81ED-4DB2-BD59-A6C34878D82A}">
                    <a16:rowId xmlns:a16="http://schemas.microsoft.com/office/drawing/2014/main" val="1735446160"/>
                  </a:ext>
                </a:extLst>
              </a:tr>
              <a:tr h="176048">
                <a:tc>
                  <a:txBody>
                    <a:bodyPr/>
                    <a:lstStyle/>
                    <a:p>
                      <a:pPr algn="l" fontAlgn="b"/>
                      <a:endParaRPr lang="en-US" sz="1100" u="none" strike="noStrike" dirty="0">
                        <a:effectLst/>
                      </a:endParaRPr>
                    </a:p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Alcoholics Anonymous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0800 9177 650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sng" strike="noStrike" dirty="0">
                          <a:effectLst/>
                        </a:rPr>
                        <a:t>www.alcoholics-anonymous.org.uk/</a:t>
                      </a:r>
                      <a:endParaRPr lang="en-US" sz="1100" b="0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Alcoholic Anonymous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extLst>
                  <a:ext uri="{0D108BD9-81ED-4DB2-BD59-A6C34878D82A}">
                    <a16:rowId xmlns:a16="http://schemas.microsoft.com/office/drawing/2014/main" val="28100640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7126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Base Support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397875" cy="4953000"/>
          </a:xfrm>
        </p:spPr>
        <p:txBody>
          <a:bodyPr/>
          <a:lstStyle/>
          <a:p>
            <a:r>
              <a:rPr lang="en-US" sz="1550" dirty="0"/>
              <a:t>Primary Care Behavioral Health (formerly BHOP) </a:t>
            </a:r>
          </a:p>
          <a:p>
            <a:pPr lvl="1"/>
            <a:r>
              <a:rPr lang="en-US" sz="1550" dirty="0"/>
              <a:t>Providing mental health counseling and education via telephone </a:t>
            </a:r>
          </a:p>
          <a:p>
            <a:r>
              <a:rPr lang="en-US" sz="1550" dirty="0"/>
              <a:t>Call the 48 Medical Group appointment line:</a:t>
            </a:r>
          </a:p>
          <a:p>
            <a:pPr lvl="1"/>
            <a:r>
              <a:rPr lang="en-US" sz="1550" dirty="0"/>
              <a:t>226-8010 or 01638 528210 </a:t>
            </a:r>
          </a:p>
          <a:p>
            <a:r>
              <a:rPr lang="en-US" sz="1550" dirty="0"/>
              <a:t>The Military Life Consultants are available for telephonic and video non-medical counseling</a:t>
            </a:r>
          </a:p>
          <a:p>
            <a:pPr lvl="1"/>
            <a:r>
              <a:rPr lang="en-US" sz="1550" dirty="0"/>
              <a:t>Support for adults: 07443 77158</a:t>
            </a:r>
          </a:p>
          <a:p>
            <a:pPr lvl="1"/>
            <a:r>
              <a:rPr lang="en-US" sz="1550" dirty="0"/>
              <a:t>Support for youth: 07554 630138</a:t>
            </a:r>
          </a:p>
          <a:p>
            <a:r>
              <a:rPr lang="en-US" sz="1550" dirty="0"/>
              <a:t>Military One Source provides telephonic and video counseling for adults and youth</a:t>
            </a:r>
          </a:p>
          <a:p>
            <a:pPr lvl="1"/>
            <a:r>
              <a:rPr lang="en-US" sz="1550" u="sng" dirty="0"/>
              <a:t>https://www.militaryonesource.mil/coronavirus</a:t>
            </a:r>
            <a:r>
              <a:rPr lang="en-US" sz="1550" dirty="0"/>
              <a:t> </a:t>
            </a:r>
          </a:p>
          <a:p>
            <a:r>
              <a:rPr lang="en-US" sz="1550" dirty="0"/>
              <a:t>Chaplains are available for telephonic support 24 hours a day – Calls routed through the command post</a:t>
            </a:r>
          </a:p>
          <a:p>
            <a:pPr lvl="1"/>
            <a:r>
              <a:rPr lang="en-US" sz="1550" dirty="0"/>
              <a:t>RAF Mildenhall command post 238-2121 or 01638 542121</a:t>
            </a:r>
          </a:p>
          <a:p>
            <a:pPr lvl="1"/>
            <a:r>
              <a:rPr lang="en-US" sz="1550" dirty="0"/>
              <a:t>RAF </a:t>
            </a:r>
            <a:r>
              <a:rPr lang="en-US" sz="1550" dirty="0" err="1"/>
              <a:t>Lakenheath</a:t>
            </a:r>
            <a:r>
              <a:rPr lang="en-US" sz="1550" dirty="0"/>
              <a:t> command post 226-4800 or 01638 524800</a:t>
            </a:r>
          </a:p>
          <a:p>
            <a:r>
              <a:rPr lang="en-US" sz="1550" dirty="0"/>
              <a:t>Mental Health Clinic Crisis Support </a:t>
            </a:r>
          </a:p>
          <a:p>
            <a:pPr lvl="1"/>
            <a:r>
              <a:rPr lang="en-US" sz="1550" dirty="0"/>
              <a:t>226-8603 or 01638 528603</a:t>
            </a:r>
          </a:p>
          <a:p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DD3B5C2-EC04-49D7-817A-08E1C7C68AE1}" type="slidenum">
              <a:rPr lang="en-US" smtClean="0"/>
              <a:pPr>
                <a:defRPr/>
              </a:pPr>
              <a:t>3</a:t>
            </a:fld>
            <a:endParaRPr lang="en-US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8864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Male Specific Services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DD3B5C2-EC04-49D7-817A-08E1C7C68AE1}" type="slidenum">
              <a:rPr lang="en-US" smtClean="0"/>
              <a:pPr>
                <a:defRPr/>
              </a:pPr>
              <a:t>4</a:t>
            </a:fld>
            <a:endParaRPr lang="en-US" dirty="0">
              <a:solidFill>
                <a:srgbClr val="80808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0126016"/>
              </p:ext>
            </p:extLst>
          </p:nvPr>
        </p:nvGraphicFramePr>
        <p:xfrm>
          <a:off x="457200" y="1447800"/>
          <a:ext cx="8216900" cy="22097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303123443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4063717918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3110466712"/>
                    </a:ext>
                  </a:extLst>
                </a:gridCol>
                <a:gridCol w="2349500">
                  <a:extLst>
                    <a:ext uri="{9D8B030D-6E8A-4147-A177-3AD203B41FA5}">
                      <a16:colId xmlns:a16="http://schemas.microsoft.com/office/drawing/2014/main" val="1887325784"/>
                    </a:ext>
                  </a:extLst>
                </a:gridCol>
              </a:tblGrid>
              <a:tr h="26653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Helping Agency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Helpline Numbers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Website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Description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7890806"/>
                  </a:ext>
                </a:extLst>
              </a:tr>
              <a:tr h="266533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37263803"/>
                  </a:ext>
                </a:extLst>
              </a:tr>
              <a:tr h="26653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CALM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0800 58 58 58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sng" strike="noStrike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www.thecalmzone.net/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Suicide Prevention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25348309"/>
                  </a:ext>
                </a:extLst>
              </a:tr>
              <a:tr h="26653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Men's Health Forum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020 7922 7908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sng" strike="noStrike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www.menshealthforum.org.uk/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Men's Health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91347817"/>
                  </a:ext>
                </a:extLst>
              </a:tr>
              <a:tr h="43856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UK Safe Line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0808 800 5005</a:t>
                      </a:r>
                    </a:p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Text: 07860 027573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sng" strike="noStrike" dirty="0">
                          <a:solidFill>
                            <a:srgbClr val="0563C1"/>
                          </a:solidFill>
                          <a:effectLst/>
                          <a:latin typeface="+mn-lt"/>
                        </a:rPr>
                        <a:t>www.safeline.org.uk/what-we-do/men/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Sexual Assault Support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98878511"/>
                  </a:ext>
                </a:extLst>
              </a:tr>
              <a:tr h="43856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Men's</a:t>
                      </a:r>
                      <a:r>
                        <a:rPr lang="en-US" sz="11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Action Network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028 7122 6530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sng" strike="noStrike" dirty="0">
                          <a:solidFill>
                            <a:srgbClr val="0563C1"/>
                          </a:solidFill>
                          <a:effectLst/>
                          <a:latin typeface="+mn-lt"/>
                        </a:rPr>
                        <a:t>www.man-ni.org/services.html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Domestic &amp; Sexual Abuse Counseling</a:t>
                      </a:r>
                      <a:r>
                        <a:rPr lang="en-US" sz="11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Helpline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06079982"/>
                  </a:ext>
                </a:extLst>
              </a:tr>
              <a:tr h="266533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233615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733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Child Specific Services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DD3B5C2-EC04-49D7-817A-08E1C7C68AE1}" type="slidenum">
              <a:rPr lang="en-US" smtClean="0"/>
              <a:pPr>
                <a:defRPr/>
              </a:pPr>
              <a:t>5</a:t>
            </a:fld>
            <a:endParaRPr lang="en-US" dirty="0">
              <a:solidFill>
                <a:srgbClr val="808080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8734360"/>
              </p:ext>
            </p:extLst>
          </p:nvPr>
        </p:nvGraphicFramePr>
        <p:xfrm>
          <a:off x="304800" y="1504950"/>
          <a:ext cx="8321675" cy="18057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76424">
                  <a:extLst>
                    <a:ext uri="{9D8B030D-6E8A-4147-A177-3AD203B41FA5}">
                      <a16:colId xmlns:a16="http://schemas.microsoft.com/office/drawing/2014/main" val="394906661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43441039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950821965"/>
                    </a:ext>
                  </a:extLst>
                </a:gridCol>
                <a:gridCol w="3168651">
                  <a:extLst>
                    <a:ext uri="{9D8B030D-6E8A-4147-A177-3AD203B41FA5}">
                      <a16:colId xmlns:a16="http://schemas.microsoft.com/office/drawing/2014/main" val="1513959175"/>
                    </a:ext>
                  </a:extLst>
                </a:gridCol>
              </a:tblGrid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Helping Agency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Helpline Numbers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Website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Description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82414074"/>
                  </a:ext>
                </a:extLst>
              </a:tr>
              <a:tr h="204952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extLst>
                  <a:ext uri="{0D108BD9-81ED-4DB2-BD59-A6C34878D82A}">
                    <a16:rowId xmlns:a16="http://schemas.microsoft.com/office/drawing/2014/main" val="1492271016"/>
                  </a:ext>
                </a:extLst>
              </a:tr>
              <a:tr h="35209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No Panic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0844 967 4848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sng" strike="noStrike" dirty="0">
                          <a:effectLst/>
                        </a:rPr>
                        <a:t>https://nopanic.org.uk/</a:t>
                      </a:r>
                      <a:endParaRPr lang="en-US" sz="1100" b="0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Youth Anxiety/Panic Disorder Support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extLst>
                  <a:ext uri="{0D108BD9-81ED-4DB2-BD59-A6C34878D82A}">
                    <a16:rowId xmlns:a16="http://schemas.microsoft.com/office/drawing/2014/main" val="1265110112"/>
                  </a:ext>
                </a:extLst>
              </a:tr>
              <a:tr h="35209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Support Line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01708 765200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sng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www.supportline.org.uk</a:t>
                      </a:r>
                      <a:endParaRPr lang="en-US" sz="800" b="0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Confidential Emotional Support for Children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extLst>
                  <a:ext uri="{0D108BD9-81ED-4DB2-BD59-A6C34878D82A}">
                    <a16:rowId xmlns:a16="http://schemas.microsoft.com/office/drawing/2014/main" val="2761443766"/>
                  </a:ext>
                </a:extLst>
              </a:tr>
              <a:tr h="35209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Young Minds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0808 802 5544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sng" strike="noStrike" dirty="0">
                          <a:effectLst/>
                        </a:rPr>
                        <a:t>www.youngminds.org/</a:t>
                      </a:r>
                      <a:endParaRPr lang="en-US" sz="1100" b="0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Mental Health Youth - Young adults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extLst>
                  <a:ext uri="{0D108BD9-81ED-4DB2-BD59-A6C34878D82A}">
                    <a16:rowId xmlns:a16="http://schemas.microsoft.com/office/drawing/2014/main" val="3674527501"/>
                  </a:ext>
                </a:extLst>
              </a:tr>
              <a:tr h="35209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NSPCC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0808 800 5000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sng" strike="noStrike" dirty="0">
                          <a:effectLst/>
                        </a:rPr>
                        <a:t>www.nspcc.org.uk/</a:t>
                      </a:r>
                      <a:endParaRPr lang="en-US" sz="1100" b="0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Child Abuse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8" marR="8178" marT="8178" marB="0" anchor="b"/>
                </a:tc>
                <a:extLst>
                  <a:ext uri="{0D108BD9-81ED-4DB2-BD59-A6C34878D82A}">
                    <a16:rowId xmlns:a16="http://schemas.microsoft.com/office/drawing/2014/main" val="2218766891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04800" y="3505200"/>
            <a:ext cx="832167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chemeClr val="accent6">
                    <a:lumMod val="75000"/>
                  </a:schemeClr>
                </a:solidFill>
              </a:rPr>
              <a:t>Talking with your Child about COVID 19</a:t>
            </a:r>
          </a:p>
          <a:p>
            <a:r>
              <a:rPr lang="en-US" sz="1800" u="sng" dirty="0">
                <a:solidFill>
                  <a:schemeClr val="accent6">
                    <a:lumMod val="75000"/>
                  </a:schemeClr>
                </a:solidFill>
              </a:rPr>
              <a:t>https://www.cdc.gov/coronavirus/2019-ncov/community/schools-childcare/talking-with-children.html</a:t>
            </a:r>
          </a:p>
          <a:p>
            <a:r>
              <a:rPr lang="en-US" sz="1800" dirty="0">
                <a:solidFill>
                  <a:schemeClr val="accent6">
                    <a:lumMod val="75000"/>
                  </a:schemeClr>
                </a:solidFill>
              </a:rPr>
              <a:t>www.lakenheath.af.mil/Portals/8/4%20Ways%20to%20Support%20Kids%20During%20COVID%2019.png</a:t>
            </a:r>
            <a:endParaRPr lang="en-US" sz="18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1800" b="1" dirty="0">
                <a:solidFill>
                  <a:schemeClr val="accent6">
                    <a:lumMod val="75000"/>
                  </a:schemeClr>
                </a:solidFill>
              </a:rPr>
              <a:t>Keeping Kids Occupied while Housebound/Homeschooling</a:t>
            </a:r>
          </a:p>
          <a:p>
            <a:r>
              <a:rPr lang="en-US" sz="1800" dirty="0">
                <a:solidFill>
                  <a:schemeClr val="accent6">
                    <a:lumMod val="75000"/>
                  </a:schemeClr>
                </a:solidFill>
              </a:rPr>
              <a:t>https://https://www.facebook.com/TutordotcomForMilitary</a:t>
            </a:r>
          </a:p>
          <a:p>
            <a:r>
              <a:rPr lang="en-US" sz="1800" dirty="0">
                <a:solidFill>
                  <a:schemeClr val="accent6">
                    <a:lumMod val="75000"/>
                  </a:schemeClr>
                </a:solidFill>
              </a:rPr>
              <a:t>https://https://www.commonsense.org/education/articles/reduce-student-anxiety-and-your-own-during-uncertain-times</a:t>
            </a:r>
          </a:p>
        </p:txBody>
      </p:sp>
    </p:spTree>
    <p:extLst>
      <p:ext uri="{BB962C8B-B14F-4D97-AF65-F5344CB8AC3E}">
        <p14:creationId xmlns:p14="http://schemas.microsoft.com/office/powerpoint/2010/main" val="1141001375"/>
      </p:ext>
    </p:extLst>
  </p:cSld>
  <p:clrMapOvr>
    <a:masterClrMapping/>
  </p:clrMapOvr>
</p:sld>
</file>

<file path=ppt/theme/theme1.xml><?xml version="1.0" encoding="utf-8"?>
<a:theme xmlns:a="http://schemas.openxmlformats.org/drawingml/2006/main" name="1_USAF(Unclas)">
  <a:themeElements>
    <a:clrScheme name="USAF(Unclas)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USAF(Unclas)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USAF(Unclas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AF(Unclas)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AF(Unclas)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AF(Unclas)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AF(Unclas)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AF(Unclas)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AF(Unclas)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33CC"/>
      </a:hlink>
      <a:folHlink>
        <a:srgbClr val="FFFFCC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678</Words>
  <Application>Microsoft Office PowerPoint</Application>
  <PresentationFormat>On-screen Show (4:3)</PresentationFormat>
  <Paragraphs>153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Arial</vt:lpstr>
      <vt:lpstr>Arial Narrow</vt:lpstr>
      <vt:lpstr>Calibri</vt:lpstr>
      <vt:lpstr>Century Schoolbook</vt:lpstr>
      <vt:lpstr>Times</vt:lpstr>
      <vt:lpstr>Times New Roman</vt:lpstr>
      <vt:lpstr>Wingdings</vt:lpstr>
      <vt:lpstr>1_USAF(Unclas)</vt:lpstr>
      <vt:lpstr>Blank Presentation</vt:lpstr>
      <vt:lpstr>COVID 19  Resilience Toolkit  </vt:lpstr>
      <vt:lpstr>Mental &amp; Emotional Support</vt:lpstr>
      <vt:lpstr>Base Support</vt:lpstr>
      <vt:lpstr>Male Specific Services</vt:lpstr>
      <vt:lpstr>Child Specific Services</vt:lpstr>
    </vt:vector>
  </TitlesOfParts>
  <Company>USAFE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Headquarters 100th Air Refueling Wing</dc:title>
  <dc:creator>100ARW.CCEA</dc:creator>
  <cp:lastModifiedBy>Esau, Brandon</cp:lastModifiedBy>
  <cp:revision>3024</cp:revision>
  <cp:lastPrinted>2015-11-25T08:49:13Z</cp:lastPrinted>
  <dcterms:created xsi:type="dcterms:W3CDTF">2003-09-09T11:08:06Z</dcterms:created>
  <dcterms:modified xsi:type="dcterms:W3CDTF">2020-04-09T14:59:28Z</dcterms:modified>
</cp:coreProperties>
</file>